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87" d="100"/>
          <a:sy n="87" d="100"/>
        </p:scale>
        <p:origin x="4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4/19/2020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59035" y="-398642"/>
            <a:ext cx="9873591" cy="2514569"/>
          </a:xfrm>
        </p:spPr>
        <p:txBody>
          <a:bodyPr>
            <a:normAutofit/>
          </a:bodyPr>
          <a:lstStyle/>
          <a:p>
            <a:r>
              <a:rPr lang="en-US" sz="6000" i="1" dirty="0" smtClean="0">
                <a:solidFill>
                  <a:schemeClr val="accent4">
                    <a:lumMod val="50000"/>
                  </a:schemeClr>
                </a:solidFill>
                <a:latin typeface="Lucida Handwriting" panose="03010101010101010101" pitchFamily="66" charset="0"/>
              </a:rPr>
              <a:t>IN THE NAME OF GOD</a:t>
            </a:r>
            <a:endParaRPr lang="fa-IR" sz="6000" i="1" dirty="0">
              <a:solidFill>
                <a:schemeClr val="accent4">
                  <a:lumMod val="50000"/>
                </a:schemeClr>
              </a:solidFill>
              <a:latin typeface="Lucida Handwriting" panose="03010101010101010101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-1412407" y="2992555"/>
            <a:ext cx="9755187" cy="602597"/>
          </a:xfrm>
        </p:spPr>
        <p:txBody>
          <a:bodyPr/>
          <a:lstStyle/>
          <a:p>
            <a:r>
              <a:rPr lang="en-US" sz="6000" dirty="0" smtClean="0">
                <a:solidFill>
                  <a:srgbClr val="FF0000"/>
                </a:solidFill>
                <a:latin typeface="Vladimir Script" panose="03050402040407070305" pitchFamily="66" charset="0"/>
              </a:rPr>
              <a:t>GOOD MORNING</a:t>
            </a:r>
            <a:endParaRPr lang="fa-IR" sz="6000" dirty="0">
              <a:solidFill>
                <a:srgbClr val="FF0000"/>
              </a:solidFill>
              <a:latin typeface="Vladimir Script" panose="030504020404070703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49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80978190"/>
              </p:ext>
            </p:extLst>
          </p:nvPr>
        </p:nvGraphicFramePr>
        <p:xfrm>
          <a:off x="0" y="-718458"/>
          <a:ext cx="12192000" cy="80378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="" xmlns:a16="http://schemas.microsoft.com/office/drawing/2014/main" val="3697547415"/>
                    </a:ext>
                  </a:extLst>
                </a:gridCol>
                <a:gridCol w="6096000">
                  <a:extLst>
                    <a:ext uri="{9D8B030D-6E8A-4147-A177-3AD203B41FA5}">
                      <a16:colId xmlns="" xmlns:a16="http://schemas.microsoft.com/office/drawing/2014/main" val="1284956208"/>
                    </a:ext>
                  </a:extLst>
                </a:gridCol>
              </a:tblGrid>
              <a:tr h="1209738">
                <a:tc>
                  <a:txBody>
                    <a:bodyPr/>
                    <a:lstStyle/>
                    <a:p>
                      <a:pPr algn="l" rtl="1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 Rounded MT Bold" panose="020F0704030504030204" pitchFamily="34" charset="0"/>
                          <a:cs typeface="B Compset" panose="00000400000000000000" pitchFamily="2" charset="-78"/>
                        </a:rPr>
                        <a:t>Language is not learned by  repeating after  a model.</a:t>
                      </a:r>
                    </a:p>
                    <a:p>
                      <a:pPr algn="l" rtl="1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Rounded MT Bold" panose="020F0704030504030204" pitchFamily="34" charset="0"/>
                          <a:cs typeface="B Compset" panose="00000400000000000000" pitchFamily="2" charset="-78"/>
                        </a:rPr>
                        <a:t>Students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Rounded MT Bold" panose="020F0704030504030204" pitchFamily="34" charset="0"/>
                          <a:cs typeface="B Compset" panose="00000400000000000000" pitchFamily="2" charset="-78"/>
                        </a:rPr>
                        <a:t> need to develop  their own  inner criteria  for correct ness– to trust and to be responsible for their own production in the target language.</a:t>
                      </a:r>
                      <a:endParaRPr lang="fa-IR" sz="1400" b="0" dirty="0">
                        <a:solidFill>
                          <a:schemeClr val="tx1"/>
                        </a:solidFill>
                        <a:latin typeface="Arial Rounded MT Bold" panose="020F0704030504030204" pitchFamily="34" charset="0"/>
                        <a:cs typeface="B Compset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rial Rounded MT Bold" panose="020F0704030504030204" pitchFamily="34" charset="0"/>
                          <a:cs typeface="+mn-cs"/>
                        </a:rPr>
                        <a:t> the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  <a:latin typeface="Arial Rounded MT Bold" panose="020F0704030504030204" pitchFamily="34" charset="0"/>
                          <a:cs typeface="+mn-cs"/>
                        </a:rPr>
                        <a:t> teacher does not model the new sounds, but rather uses  gesture to show the students how to modify the Portuguese sounds.</a:t>
                      </a:r>
                      <a:endParaRPr lang="fa-IR" b="0" dirty="0">
                        <a:solidFill>
                          <a:schemeClr val="tx1"/>
                        </a:solidFill>
                        <a:latin typeface="Arial Rounded MT Bold" panose="020F0704030504030204" pitchFamily="34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79289746"/>
                  </a:ext>
                </a:extLst>
              </a:tr>
              <a:tr h="627333"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 Rounded MT Bold" panose="020F0704030504030204" pitchFamily="34" charset="0"/>
                        </a:rPr>
                        <a:t>Students</a:t>
                      </a:r>
                      <a:r>
                        <a:rPr lang="en-US" baseline="0" dirty="0" smtClean="0">
                          <a:latin typeface="Arial Rounded MT Bold" panose="020F0704030504030204" pitchFamily="34" charset="0"/>
                        </a:rPr>
                        <a:t> ‘  actions can tell the teacher whether or not they have learn.</a:t>
                      </a:r>
                      <a:endParaRPr lang="fa-IR" dirty="0">
                        <a:latin typeface="Arial Rounded MT Bold" panose="020F07040305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 Rounded MT Bold" panose="020F0704030504030204" pitchFamily="34" charset="0"/>
                        </a:rPr>
                        <a:t>Students</a:t>
                      </a:r>
                      <a:r>
                        <a:rPr lang="en-US" baseline="0" dirty="0" smtClean="0">
                          <a:latin typeface="Arial Rounded MT Bold" panose="020F0704030504030204" pitchFamily="34" charset="0"/>
                        </a:rPr>
                        <a:t> take turns tapping out the sounds.</a:t>
                      </a:r>
                      <a:endParaRPr lang="fa-IR" dirty="0">
                        <a:latin typeface="Arial Rounded MT Bold" panose="020F07040305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47357362"/>
                  </a:ext>
                </a:extLst>
              </a:tr>
              <a:tr h="627333"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 Rounded MT Bold" panose="020F0704030504030204" pitchFamily="34" charset="0"/>
                        </a:rPr>
                        <a:t>Students</a:t>
                      </a:r>
                      <a:r>
                        <a:rPr lang="en-US" baseline="0" dirty="0" smtClean="0">
                          <a:latin typeface="Arial Rounded MT Bold" panose="020F0704030504030204" pitchFamily="34" charset="0"/>
                        </a:rPr>
                        <a:t> should learn  </a:t>
                      </a:r>
                      <a:r>
                        <a:rPr lang="en-US" baseline="0" dirty="0" err="1" smtClean="0">
                          <a:latin typeface="Arial Rounded MT Bold" panose="020F0704030504030204" pitchFamily="34" charset="0"/>
                        </a:rPr>
                        <a:t>ro</a:t>
                      </a:r>
                      <a:r>
                        <a:rPr lang="en-US" baseline="0" dirty="0" smtClean="0">
                          <a:latin typeface="Arial Rounded MT Bold" panose="020F0704030504030204" pitchFamily="34" charset="0"/>
                        </a:rPr>
                        <a:t> rely on  each other and themselves.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 Rounded MT Bold" panose="020F0704030504030204" pitchFamily="34" charset="0"/>
                        </a:rPr>
                        <a:t>One student</a:t>
                      </a:r>
                      <a:r>
                        <a:rPr lang="en-US" baseline="0" dirty="0" smtClean="0">
                          <a:latin typeface="Arial Rounded MT Bold" panose="020F0704030504030204" pitchFamily="34" charset="0"/>
                        </a:rPr>
                        <a:t> says , “A esquerda“ ,to help another.</a:t>
                      </a:r>
                      <a:endParaRPr lang="fa-IR" dirty="0">
                        <a:latin typeface="Arial Rounded MT Bold" panose="020F07040305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91503225"/>
                  </a:ext>
                </a:extLst>
              </a:tr>
              <a:tr h="1165046"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 Rounded MT Bold" panose="020F0704030504030204" pitchFamily="34" charset="0"/>
                        </a:rPr>
                        <a:t>The teacher works with the students while the student work on the language.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1600" dirty="0" smtClean="0">
                          <a:latin typeface="Arial Rounded MT Bold" panose="020F0704030504030204" pitchFamily="34" charset="0"/>
                        </a:rPr>
                        <a:t>The teacher works  with</a:t>
                      </a:r>
                      <a:r>
                        <a:rPr lang="en-US" sz="1600" baseline="0" dirty="0" smtClean="0">
                          <a:latin typeface="Arial Rounded MT Bold" panose="020F070403050403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 Rounded MT Bold" panose="020F0704030504030204" pitchFamily="34" charset="0"/>
                        </a:rPr>
                        <a:t>gesture  ,and sometimes  instruction in the students</a:t>
                      </a:r>
                      <a:r>
                        <a:rPr lang="en-US" sz="1600" baseline="0" dirty="0" smtClean="0">
                          <a:latin typeface="Arial Rounded MT Bold" panose="020F0704030504030204" pitchFamily="34" charset="0"/>
                        </a:rPr>
                        <a:t> ‘  native language  to help the students to produce the target language sounds as accurately as possible .</a:t>
                      </a:r>
                      <a:endParaRPr lang="fa-IR" sz="1600" dirty="0">
                        <a:latin typeface="Arial Rounded MT Bold" panose="020F07040305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95260791"/>
                  </a:ext>
                </a:extLst>
              </a:tr>
              <a:tr h="1165046">
                <a:tc>
                  <a:txBody>
                    <a:bodyPr/>
                    <a:lstStyle/>
                    <a:p>
                      <a:pPr algn="l" rtl="1"/>
                      <a:r>
                        <a:rPr lang="en-US" sz="1600" dirty="0" smtClean="0">
                          <a:latin typeface="Arial Rounded MT Bold" panose="020F0704030504030204" pitchFamily="34" charset="0"/>
                        </a:rPr>
                        <a:t>The teacher makes use of what  students already  </a:t>
                      </a:r>
                      <a:r>
                        <a:rPr lang="en-US" sz="1600" dirty="0" err="1" smtClean="0">
                          <a:latin typeface="Arial Rounded MT Bold" panose="020F0704030504030204" pitchFamily="34" charset="0"/>
                        </a:rPr>
                        <a:t>know.the</a:t>
                      </a:r>
                      <a:r>
                        <a:rPr lang="en-US" sz="1600" dirty="0" smtClean="0">
                          <a:latin typeface="Arial Rounded MT Bold" panose="020F0704030504030204" pitchFamily="34" charset="0"/>
                        </a:rPr>
                        <a:t> more the teacher does  for the students  what they can</a:t>
                      </a:r>
                      <a:r>
                        <a:rPr lang="en-US" sz="1600" baseline="0" dirty="0" smtClean="0">
                          <a:latin typeface="Arial Rounded MT Bold" panose="020F0704030504030204" pitchFamily="34" charset="0"/>
                        </a:rPr>
                        <a:t> do for themselves ,the less they will do for themselves.</a:t>
                      </a:r>
                      <a:endParaRPr lang="fa-IR" sz="1600" dirty="0">
                        <a:latin typeface="Arial Rounded MT Bold" panose="020F07040305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 Rounded MT Bold" panose="020F0704030504030204" pitchFamily="34" charset="0"/>
                        </a:rPr>
                        <a:t>The</a:t>
                      </a:r>
                      <a:r>
                        <a:rPr lang="en-US" baseline="0" dirty="0" smtClean="0">
                          <a:latin typeface="Arial Rounded MT Bold" panose="020F0704030504030204" pitchFamily="34" charset="0"/>
                        </a:rPr>
                        <a:t> students learn the sounds of new blocks of colors by tapping out the names of their classmates.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34501090"/>
                  </a:ext>
                </a:extLst>
              </a:tr>
              <a:tr h="896189"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 Rounded MT Bold" panose="020F0704030504030204" pitchFamily="34" charset="0"/>
                        </a:rPr>
                        <a:t>Learning involves transferring what one knows to new contexts.</a:t>
                      </a:r>
                      <a:endParaRPr lang="fa-IR" dirty="0">
                        <a:latin typeface="Arial Rounded MT Bold" panose="020F07040305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 Rounded MT Bold" panose="020F0704030504030204" pitchFamily="34" charset="0"/>
                        </a:rPr>
                        <a:t>The teacher points to a rod and then to three blocks of color</a:t>
                      </a:r>
                      <a:r>
                        <a:rPr lang="en-US" baseline="0" dirty="0" smtClean="0">
                          <a:latin typeface="Arial Rounded MT Bold" panose="020F0704030504030204" pitchFamily="34" charset="0"/>
                        </a:rPr>
                        <a:t> on the sound- color chart. The students respond , ‘rod’.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67602210"/>
                  </a:ext>
                </a:extLst>
              </a:tr>
              <a:tr h="627333"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 Rounded MT Bold" panose="020F0704030504030204" pitchFamily="34" charset="0"/>
                        </a:rPr>
                        <a:t>Reading is worked on from the beginning but follows from what students have learned to say. </a:t>
                      </a:r>
                      <a:endParaRPr lang="fa-IR" dirty="0">
                        <a:latin typeface="Arial Rounded MT Bold" panose="020F07040305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 Rounded MT Bold" panose="020F0704030504030204" pitchFamily="34" charset="0"/>
                        </a:rPr>
                        <a:t>The teacher points to the words ‘a’ and ‘rod’ on the word-chart.</a:t>
                      </a:r>
                      <a:endParaRPr lang="fa-IR" dirty="0">
                        <a:latin typeface="Arial Rounded MT Bold" panose="020F07040305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43324159"/>
                  </a:ext>
                </a:extLst>
              </a:tr>
              <a:tr h="1663390">
                <a:tc>
                  <a:txBody>
                    <a:bodyPr/>
                    <a:lstStyle/>
                    <a:p>
                      <a:pPr algn="l" rtl="1"/>
                      <a:r>
                        <a:rPr lang="en-US" sz="1600" dirty="0" smtClean="0">
                          <a:latin typeface="Arial Rounded MT Bold" panose="020F0704030504030204" pitchFamily="34" charset="0"/>
                        </a:rPr>
                        <a:t>Silence</a:t>
                      </a:r>
                      <a:r>
                        <a:rPr lang="en-US" sz="1600" baseline="0" dirty="0" smtClean="0">
                          <a:latin typeface="Arial Rounded MT Bold" panose="020F0704030504030204" pitchFamily="34" charset="0"/>
                        </a:rPr>
                        <a:t> is a tool. It helps to foster autonomy, or the exercise of initiative . It also removes the teacher from the center of attention so he can listen to and work with students. The teacher speaks, but only when necessary. Otherwise, the teacher gets out f the way so that it is the students who receive the practice in using the language.</a:t>
                      </a:r>
                      <a:endParaRPr lang="fa-IR" sz="1600" dirty="0">
                        <a:latin typeface="Arial Rounded MT Bold" panose="020F07040305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 Rounded MT Bold" panose="020F0704030504030204" pitchFamily="34" charset="0"/>
                        </a:rPr>
                        <a:t>The teacher sits</a:t>
                      </a:r>
                      <a:r>
                        <a:rPr lang="en-US" baseline="0" dirty="0" smtClean="0">
                          <a:latin typeface="Arial Rounded MT Bold" panose="020F0704030504030204" pitchFamily="34" charset="0"/>
                        </a:rPr>
                        <a:t> down at the table and is silent. After a minute, a girl points to a rod and says, 'a rod ’</a:t>
                      </a:r>
                      <a:endParaRPr lang="fa-IR" dirty="0">
                        <a:latin typeface="Arial Rounded MT Bold" panose="020F07040305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33719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7833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-1" y="-91440"/>
            <a:ext cx="10985863" cy="6720059"/>
          </a:xfrm>
        </p:spPr>
        <p:txBody>
          <a:bodyPr/>
          <a:lstStyle/>
          <a:p>
            <a:pPr marL="0" lvl="0" indent="0" algn="l" defTabSz="457200" rtl="0">
              <a:lnSpc>
                <a:spcPct val="200000"/>
              </a:lnSpc>
              <a:spcBef>
                <a:spcPts val="0"/>
              </a:spcBef>
              <a:buClrTx/>
              <a:buSzTx/>
              <a:buNone/>
            </a:pPr>
            <a:r>
              <a:rPr lang="en-US" sz="3600" b="1" i="1" cap="none" dirty="0" smtClean="0">
                <a:solidFill>
                  <a:prstClr val="black"/>
                </a:solidFill>
                <a:latin typeface="Baskerville Old Face" panose="02020602080505020303" pitchFamily="18" charset="0"/>
              </a:rPr>
              <a:t>  </a:t>
            </a:r>
            <a:r>
              <a:rPr lang="en-US" sz="7200" b="1" cap="none" dirty="0" smtClean="0">
                <a:solidFill>
                  <a:prstClr val="black"/>
                </a:solidFill>
                <a:latin typeface="Baskerville Old Face" panose="02020602080505020303" pitchFamily="18" charset="0"/>
              </a:rPr>
              <a:t>Subject </a:t>
            </a:r>
            <a:r>
              <a:rPr lang="en-US" sz="7200" b="1" cap="none" dirty="0">
                <a:solidFill>
                  <a:prstClr val="black"/>
                </a:solidFill>
                <a:latin typeface="Baskerville Old Face" panose="02020602080505020303" pitchFamily="18" charset="0"/>
              </a:rPr>
              <a:t>: </a:t>
            </a:r>
            <a:r>
              <a:rPr lang="en-US" sz="7200" b="1" cap="none" dirty="0" smtClean="0">
                <a:solidFill>
                  <a:prstClr val="black"/>
                </a:solidFill>
                <a:latin typeface="Baskerville Old Face" panose="02020602080505020303" pitchFamily="18" charset="0"/>
              </a:rPr>
              <a:t>The </a:t>
            </a:r>
            <a:r>
              <a:rPr lang="en-US" sz="7200" b="1" cap="none" dirty="0" smtClean="0">
                <a:solidFill>
                  <a:srgbClr val="FF0000"/>
                </a:solidFill>
                <a:latin typeface="Baskerville Old Face" panose="02020602080505020303" pitchFamily="18" charset="0"/>
              </a:rPr>
              <a:t>Silent</a:t>
            </a:r>
            <a:r>
              <a:rPr lang="en-US" sz="7200" b="1" cap="none" dirty="0" smtClean="0">
                <a:solidFill>
                  <a:prstClr val="black"/>
                </a:solidFill>
                <a:latin typeface="Baskerville Old Face" panose="02020602080505020303" pitchFamily="18" charset="0"/>
              </a:rPr>
              <a:t> </a:t>
            </a:r>
            <a:r>
              <a:rPr lang="en-US" sz="7200" b="1" cap="none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Way</a:t>
            </a:r>
          </a:p>
          <a:p>
            <a:pPr marL="0" lvl="0" indent="0" algn="l" defTabSz="457200" rtl="0">
              <a:lnSpc>
                <a:spcPct val="200000"/>
              </a:lnSpc>
              <a:spcBef>
                <a:spcPts val="0"/>
              </a:spcBef>
              <a:buClrTx/>
              <a:buSzTx/>
              <a:buNone/>
            </a:pPr>
            <a:r>
              <a:rPr lang="en-US" sz="3600" b="1" i="1" cap="none" dirty="0" smtClean="0">
                <a:solidFill>
                  <a:prstClr val="black"/>
                </a:solidFill>
                <a:latin typeface="Baskerville Old Face" panose="02020602080505020303" pitchFamily="18" charset="0"/>
              </a:rPr>
              <a:t>  </a:t>
            </a:r>
            <a:endParaRPr lang="en-US" sz="3600" b="1" i="1" cap="none" dirty="0">
              <a:solidFill>
                <a:prstClr val="black"/>
              </a:solidFill>
              <a:latin typeface="Baskerville Old Face" panose="02020602080505020303" pitchFamily="18" charset="0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22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610109" cy="5624945"/>
          </a:xfrm>
        </p:spPr>
      </p:pic>
    </p:spTree>
    <p:extLst>
      <p:ext uri="{BB962C8B-B14F-4D97-AF65-F5344CB8AC3E}">
        <p14:creationId xmlns:p14="http://schemas.microsoft.com/office/powerpoint/2010/main" val="9333267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10" y="0"/>
            <a:ext cx="10377054" cy="6359236"/>
          </a:xfrm>
        </p:spPr>
      </p:pic>
    </p:spTree>
    <p:extLst>
      <p:ext uri="{BB962C8B-B14F-4D97-AF65-F5344CB8AC3E}">
        <p14:creationId xmlns:p14="http://schemas.microsoft.com/office/powerpoint/2010/main" val="283029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364"/>
            <a:ext cx="11734799" cy="6234545"/>
          </a:xfrm>
        </p:spPr>
      </p:pic>
    </p:spTree>
    <p:extLst>
      <p:ext uri="{BB962C8B-B14F-4D97-AF65-F5344CB8AC3E}">
        <p14:creationId xmlns:p14="http://schemas.microsoft.com/office/powerpoint/2010/main" val="143899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637818" cy="5597236"/>
          </a:xfrm>
        </p:spPr>
      </p:pic>
    </p:spTree>
    <p:extLst>
      <p:ext uri="{BB962C8B-B14F-4D97-AF65-F5344CB8AC3E}">
        <p14:creationId xmlns:p14="http://schemas.microsoft.com/office/powerpoint/2010/main" val="608360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2" y="0"/>
            <a:ext cx="11249891" cy="5551198"/>
          </a:xfrm>
        </p:spPr>
      </p:pic>
    </p:spTree>
    <p:extLst>
      <p:ext uri="{BB962C8B-B14F-4D97-AF65-F5344CB8AC3E}">
        <p14:creationId xmlns:p14="http://schemas.microsoft.com/office/powerpoint/2010/main" val="2779022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06" y="-1"/>
            <a:ext cx="11736430" cy="6345383"/>
          </a:xfrm>
        </p:spPr>
      </p:pic>
    </p:spTree>
    <p:extLst>
      <p:ext uri="{BB962C8B-B14F-4D97-AF65-F5344CB8AC3E}">
        <p14:creationId xmlns:p14="http://schemas.microsoft.com/office/powerpoint/2010/main" val="6584553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Thinking</a:t>
            </a:r>
            <a:r>
              <a:rPr lang="en-US" i="1" cap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about the experience</a:t>
            </a:r>
            <a:r>
              <a:rPr lang="fa-IR" i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a-IR" i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34230047"/>
              </p:ext>
            </p:extLst>
          </p:nvPr>
        </p:nvGraphicFramePr>
        <p:xfrm>
          <a:off x="685801" y="1717387"/>
          <a:ext cx="10394950" cy="389370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197475">
                  <a:extLst>
                    <a:ext uri="{9D8B030D-6E8A-4147-A177-3AD203B41FA5}">
                      <a16:colId xmlns="" xmlns:a16="http://schemas.microsoft.com/office/drawing/2014/main" val="1475259114"/>
                    </a:ext>
                  </a:extLst>
                </a:gridCol>
                <a:gridCol w="5197475">
                  <a:extLst>
                    <a:ext uri="{9D8B030D-6E8A-4147-A177-3AD203B41FA5}">
                      <a16:colId xmlns="" xmlns:a16="http://schemas.microsoft.com/office/drawing/2014/main" val="3909377622"/>
                    </a:ext>
                  </a:extLst>
                </a:gridCol>
              </a:tblGrid>
              <a:tr h="693305">
                <a:tc>
                  <a:txBody>
                    <a:bodyPr/>
                    <a:lstStyle/>
                    <a:p>
                      <a:pPr algn="l" rtl="1"/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Agency FB" panose="020B0503020202020204" pitchFamily="34" charset="0"/>
                          <a:cs typeface="+mj-cs"/>
                        </a:rPr>
                        <a:t>Principles                                                                                                    </a:t>
                      </a:r>
                      <a:endParaRPr lang="fa-IR" b="0" dirty="0">
                        <a:solidFill>
                          <a:schemeClr val="tx1"/>
                        </a:solidFill>
                        <a:latin typeface="Agency FB" panose="020B0503020202020204" pitchFamily="34" charset="0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>
                          <a:solidFill>
                            <a:schemeClr val="tx1"/>
                          </a:solidFill>
                          <a:latin typeface="Agency FB" panose="020B0503020202020204" pitchFamily="34" charset="0"/>
                          <a:cs typeface="+mn-cs"/>
                        </a:rPr>
                        <a:t>Observations                                                                                   </a:t>
                      </a:r>
                      <a:endParaRPr lang="fa-IR" dirty="0">
                        <a:solidFill>
                          <a:schemeClr val="tx1"/>
                        </a:solidFill>
                        <a:latin typeface="Agency FB" panose="020B0503020202020204" pitchFamily="34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09325025"/>
                  </a:ext>
                </a:extLst>
              </a:tr>
              <a:tr h="1163974"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teacher should start with something the students already know and build from that to the unknown language share a number of features sounds being the most basic.</a:t>
                      </a:r>
                      <a:endParaRPr lang="fa-I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/>
                        <a:t>.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The teacher points to five blocks of color without saying anything.</a:t>
                      </a:r>
                      <a:endParaRPr lang="fa-IR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rtl="1"/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blocks of represent the sounds of five English vowels close to the five simple vowels of Portuguese.</a:t>
                      </a:r>
                    </a:p>
                    <a:p>
                      <a:pPr rtl="1"/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</a:t>
                      </a:r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78468380"/>
                  </a:ext>
                </a:extLst>
              </a:tr>
              <a:tr h="1163974"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Language learners are intelligent  and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bring with them the experience of already learning a language .the teacher should give only what help is necessary.</a:t>
                      </a:r>
                      <a:endParaRPr lang="fa-I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teacher points again to the five blocks of color.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When the students say nothing the teacher points to the first block of color and says/a/ several students say /e/  ,  /</a:t>
                      </a:r>
                      <a:r>
                        <a:rPr lang="en-US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, /a/ . /u/ as the teacher points the other four blocks. </a:t>
                      </a:r>
                      <a:endParaRPr lang="fa-I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2249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52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Main Event</Template>
  <TotalTime>189</TotalTime>
  <Words>532</Words>
  <Application>Microsoft Office PowerPoint</Application>
  <PresentationFormat>Widescreen</PresentationFormat>
  <Paragraphs>30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Agency FB</vt:lpstr>
      <vt:lpstr>Arial</vt:lpstr>
      <vt:lpstr>Arial Rounded MT Bold</vt:lpstr>
      <vt:lpstr>B Compset</vt:lpstr>
      <vt:lpstr>Baskerville Old Face</vt:lpstr>
      <vt:lpstr>Impact</vt:lpstr>
      <vt:lpstr>Lucida Handwriting</vt:lpstr>
      <vt:lpstr>Times New Roman</vt:lpstr>
      <vt:lpstr>Vladimir Script</vt:lpstr>
      <vt:lpstr>Main Event</vt:lpstr>
      <vt:lpstr>IN THE NAME OF GOD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Thinking about the experience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THE NAME OF GOD</dc:title>
  <dc:creator>Negin Pardaz</dc:creator>
  <cp:lastModifiedBy>User</cp:lastModifiedBy>
  <cp:revision>24</cp:revision>
  <dcterms:created xsi:type="dcterms:W3CDTF">2017-10-26T10:09:12Z</dcterms:created>
  <dcterms:modified xsi:type="dcterms:W3CDTF">2020-04-19T13:37:07Z</dcterms:modified>
</cp:coreProperties>
</file>